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resa Miller" initials="TM" lastIdx="6" clrIdx="0">
    <p:extLst>
      <p:ext uri="{19B8F6BF-5375-455C-9EA6-DF929625EA0E}">
        <p15:presenceInfo xmlns:p15="http://schemas.microsoft.com/office/powerpoint/2012/main" userId="S-1-5-21-293324646-3299423012-1292358445-1195" providerId="AD"/>
      </p:ext>
    </p:extLst>
  </p:cmAuthor>
  <p:cmAuthor id="2" name="Heather Britt" initials="HB" lastIdx="3" clrIdx="1">
    <p:extLst>
      <p:ext uri="{19B8F6BF-5375-455C-9EA6-DF929625EA0E}">
        <p15:presenceInfo xmlns:p15="http://schemas.microsoft.com/office/powerpoint/2012/main" userId="S-1-5-21-293324646-3299423012-1292358445-1112" providerId="AD"/>
      </p:ext>
    </p:extLst>
  </p:cmAuthor>
  <p:cmAuthor id="3" name="Theresa Miller" initials="TM [2]" lastIdx="1" clrIdx="2">
    <p:extLst>
      <p:ext uri="{19B8F6BF-5375-455C-9EA6-DF929625EA0E}">
        <p15:presenceInfo xmlns:p15="http://schemas.microsoft.com/office/powerpoint/2012/main" userId="S::tmiller@girlsontherun.org::5e484db9-ff99-4553-bc03-e18363272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41A8F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15" d="100"/>
          <a:sy n="15" d="100"/>
        </p:scale>
        <p:origin x="58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z Kunz" userId="e159d34d-5c6e-4d0f-b4fd-9c216dc39f2c" providerId="ADAL" clId="{4C3F8D3F-15D2-41F4-ABB5-0457AF177991}"/>
    <pc:docChg chg="undo custSel modSld">
      <pc:chgData name="Liz Kunz" userId="e159d34d-5c6e-4d0f-b4fd-9c216dc39f2c" providerId="ADAL" clId="{4C3F8D3F-15D2-41F4-ABB5-0457AF177991}" dt="2021-07-21T21:11:33.473" v="11" actId="20577"/>
      <pc:docMkLst>
        <pc:docMk/>
      </pc:docMkLst>
      <pc:sldChg chg="modSp mod">
        <pc:chgData name="Liz Kunz" userId="e159d34d-5c6e-4d0f-b4fd-9c216dc39f2c" providerId="ADAL" clId="{4C3F8D3F-15D2-41F4-ABB5-0457AF177991}" dt="2021-07-21T21:11:33.473" v="11" actId="20577"/>
        <pc:sldMkLst>
          <pc:docMk/>
          <pc:sldMk cId="3398639462" sldId="257"/>
        </pc:sldMkLst>
        <pc:spChg chg="mod">
          <ac:chgData name="Liz Kunz" userId="e159d34d-5c6e-4d0f-b4fd-9c216dc39f2c" providerId="ADAL" clId="{4C3F8D3F-15D2-41F4-ABB5-0457AF177991}" dt="2021-07-21T21:11:33.473" v="11" actId="20577"/>
          <ac:spMkLst>
            <pc:docMk/>
            <pc:sldMk cId="3398639462" sldId="257"/>
            <ac:spMk id="32" creationId="{5D35D6CF-9BDD-42E0-ACBF-D4B5FCCC36DB}"/>
          </ac:spMkLst>
        </pc:spChg>
      </pc:sldChg>
    </pc:docChg>
  </pc:docChgLst>
  <pc:docChgLst>
    <pc:chgData name="Liz Kunz" userId="e159d34d-5c6e-4d0f-b4fd-9c216dc39f2c" providerId="ADAL" clId="{6C05EC37-965F-4412-9018-2EADA4634B63}"/>
    <pc:docChg chg="modSld">
      <pc:chgData name="Liz Kunz" userId="e159d34d-5c6e-4d0f-b4fd-9c216dc39f2c" providerId="ADAL" clId="{6C05EC37-965F-4412-9018-2EADA4634B63}" dt="2021-06-09T10:26:53.273" v="14" actId="6549"/>
      <pc:docMkLst>
        <pc:docMk/>
      </pc:docMkLst>
      <pc:sldChg chg="modSp mod">
        <pc:chgData name="Liz Kunz" userId="e159d34d-5c6e-4d0f-b4fd-9c216dc39f2c" providerId="ADAL" clId="{6C05EC37-965F-4412-9018-2EADA4634B63}" dt="2021-06-09T10:26:53.273" v="14" actId="6549"/>
        <pc:sldMkLst>
          <pc:docMk/>
          <pc:sldMk cId="3398639462" sldId="257"/>
        </pc:sldMkLst>
        <pc:spChg chg="mod">
          <ac:chgData name="Liz Kunz" userId="e159d34d-5c6e-4d0f-b4fd-9c216dc39f2c" providerId="ADAL" clId="{6C05EC37-965F-4412-9018-2EADA4634B63}" dt="2021-06-09T10:26:44.387" v="4" actId="6549"/>
          <ac:spMkLst>
            <pc:docMk/>
            <pc:sldMk cId="3398639462" sldId="257"/>
            <ac:spMk id="14" creationId="{00000000-0000-0000-0000-000000000000}"/>
          </ac:spMkLst>
        </pc:spChg>
        <pc:spChg chg="mod">
          <ac:chgData name="Liz Kunz" userId="e159d34d-5c6e-4d0f-b4fd-9c216dc39f2c" providerId="ADAL" clId="{6C05EC37-965F-4412-9018-2EADA4634B63}" dt="2021-06-09T10:26:53.273" v="14" actId="6549"/>
          <ac:spMkLst>
            <pc:docMk/>
            <pc:sldMk cId="3398639462" sldId="257"/>
            <ac:spMk id="19" creationId="{00000000-0000-0000-0000-000000000000}"/>
          </ac:spMkLst>
        </pc:spChg>
        <pc:spChg chg="mod">
          <ac:chgData name="Liz Kunz" userId="e159d34d-5c6e-4d0f-b4fd-9c216dc39f2c" providerId="ADAL" clId="{6C05EC37-965F-4412-9018-2EADA4634B63}" dt="2021-06-09T10:26:48.874" v="9" actId="6549"/>
          <ac:spMkLst>
            <pc:docMk/>
            <pc:sldMk cId="3398639462" sldId="257"/>
            <ac:spMk id="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E6FEF-6C4A-4EFB-B534-EC4D42E8A70F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D15CD-B73B-44B5-8003-13CAB3775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07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D15CD-B73B-44B5-8003-13CAB3775D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4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4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9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2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8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9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4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6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86095-4045-42A5-AD48-6B5203D5A883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B631-D56D-4AC1-812F-2BCDFC9E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4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909" y="3550831"/>
            <a:ext cx="1216708" cy="1916473"/>
          </a:xfrm>
          <a:prstGeom prst="rect">
            <a:avLst/>
          </a:prstGeom>
          <a:solidFill>
            <a:srgbClr val="FCBD1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>
                <a:solidFill>
                  <a:prstClr val="white"/>
                </a:solidFill>
              </a:rPr>
              <a:t>Strategic Imperatives</a:t>
            </a: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716" y="705924"/>
            <a:ext cx="1197159" cy="515574"/>
          </a:xfrm>
          <a:prstGeom prst="rect">
            <a:avLst/>
          </a:prstGeom>
          <a:solidFill>
            <a:srgbClr val="CC00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>
                <a:solidFill>
                  <a:prstClr val="white"/>
                </a:solidFill>
              </a:rPr>
              <a:t>Our Compass</a:t>
            </a:r>
            <a:endParaRPr kumimoji="0" lang="en-US" sz="16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777" y="1649526"/>
            <a:ext cx="1147375" cy="1849576"/>
          </a:xfrm>
          <a:prstGeom prst="rect">
            <a:avLst/>
          </a:prstGeom>
          <a:solidFill>
            <a:srgbClr val="5B358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Marathon Goals</a:t>
            </a:r>
          </a:p>
        </p:txBody>
      </p:sp>
      <p:sp>
        <p:nvSpPr>
          <p:cNvPr id="8" name="Rectangle 7"/>
          <p:cNvSpPr/>
          <p:nvPr/>
        </p:nvSpPr>
        <p:spPr>
          <a:xfrm>
            <a:off x="57120" y="5523678"/>
            <a:ext cx="1197159" cy="1269603"/>
          </a:xfrm>
          <a:prstGeom prst="rect">
            <a:avLst/>
          </a:prstGeom>
          <a:solidFill>
            <a:srgbClr val="00A29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>
                <a:solidFill>
                  <a:prstClr val="white"/>
                </a:solidFill>
              </a:rPr>
              <a:t>FY22 </a:t>
            </a:r>
          </a:p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>
                <a:solidFill>
                  <a:prstClr val="white"/>
                </a:solidFill>
              </a:rPr>
              <a:t>HQ Goals</a:t>
            </a:r>
            <a:endParaRPr kumimoji="0" lang="en-US" sz="1400" i="0" u="none" strike="noStrike" kern="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28621" y="697036"/>
            <a:ext cx="7778471" cy="533350"/>
          </a:xfrm>
          <a:prstGeom prst="rect">
            <a:avLst/>
          </a:prstGeom>
          <a:solidFill>
            <a:srgbClr val="CC00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94419" y="5517274"/>
            <a:ext cx="7807319" cy="1276007"/>
          </a:xfrm>
          <a:prstGeom prst="rect">
            <a:avLst/>
          </a:prstGeom>
          <a:solidFill>
            <a:srgbClr val="00A29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89067" y="3560745"/>
            <a:ext cx="7818025" cy="1906559"/>
          </a:xfrm>
          <a:prstGeom prst="rect">
            <a:avLst/>
          </a:prstGeom>
          <a:solidFill>
            <a:srgbClr val="FCBD1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89067" y="1649525"/>
            <a:ext cx="7818025" cy="1874778"/>
          </a:xfrm>
          <a:prstGeom prst="rect">
            <a:avLst/>
          </a:prstGeom>
          <a:solidFill>
            <a:srgbClr val="5B358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4628" y="1705939"/>
            <a:ext cx="2823200" cy="164660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Our organization is inclusive, diverse, equitable and accessible.  </a:t>
            </a:r>
          </a:p>
          <a:p>
            <a:pPr algn="ctr"/>
            <a:endParaRPr lang="en-US" sz="11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By 2023, all councils have an IDEA strategic plan that aligns with HQ’s strategic IDEA imperatives.</a:t>
            </a:r>
            <a:r>
              <a:rPr lang="en-US" sz="1400" b="1" strike="sngStrike" dirty="0">
                <a:solidFill>
                  <a:srgbClr val="FF0000"/>
                </a:solidFill>
              </a:rPr>
              <a:t> </a:t>
            </a:r>
            <a:r>
              <a:rPr lang="en-US" sz="1400" b="1" i="1" strike="sngStrike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21766" y="3633307"/>
            <a:ext cx="1220898" cy="120032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PROGRAMMING</a:t>
            </a:r>
          </a:p>
          <a:p>
            <a:r>
              <a:rPr lang="en-US" sz="1200">
                <a:solidFill>
                  <a:schemeClr val="bg1"/>
                </a:solidFill>
              </a:rPr>
              <a:t>Build back core programming to deepen impact and widen access. </a:t>
            </a:r>
            <a:endParaRPr lang="en-US" sz="120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08229" y="3633307"/>
            <a:ext cx="1135453" cy="17543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PEOPLE</a:t>
            </a:r>
          </a:p>
          <a:p>
            <a:r>
              <a:rPr lang="en-US" sz="1200">
                <a:solidFill>
                  <a:schemeClr val="bg1"/>
                </a:solidFill>
              </a:rPr>
              <a:t>Attract, prepare and retain strong, diverse leadership to ensure operational excellence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03875" y="682053"/>
            <a:ext cx="7150312" cy="58477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Maintain a culture of inclusiveness that honors our core values </a:t>
            </a:r>
          </a:p>
          <a:p>
            <a:pPr algn="ctr"/>
            <a:r>
              <a:rPr lang="en-US" sz="1600" b="1">
                <a:solidFill>
                  <a:schemeClr val="bg1"/>
                </a:solidFill>
              </a:rPr>
              <a:t>while scaling the organization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52386" y="5539866"/>
            <a:ext cx="1190278" cy="120032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cs typeface="Calibri"/>
              </a:rPr>
              <a:t>Release </a:t>
            </a:r>
          </a:p>
          <a:p>
            <a:r>
              <a:rPr lang="en-US" sz="1200" dirty="0">
                <a:solidFill>
                  <a:schemeClr val="bg1"/>
                </a:solidFill>
                <a:cs typeface="Calibri"/>
              </a:rPr>
              <a:t>new/revised culturally responsive programs by June 2022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8463" y="1709232"/>
            <a:ext cx="2255760" cy="166199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Our organization is known and respected.  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By 2023, aided awareness of Girls on the Run increases by 50% with a NPS of at least +70</a:t>
            </a: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43388" y="1705939"/>
            <a:ext cx="2453618" cy="1692771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Our council network is strong and positioned for growth. 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By 2023, all councils reach or exceed 2019 annual revenue and girls served. </a:t>
            </a:r>
            <a:endParaRPr lang="en-US" sz="1400" b="1" strike="sngStrike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32" y="164634"/>
            <a:ext cx="905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Girls on the Run FY2022-FY2023 Strategic Map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33658" y="3638815"/>
            <a:ext cx="1372609" cy="156966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FINANCIAL HEALTH</a:t>
            </a:r>
          </a:p>
          <a:p>
            <a:r>
              <a:rPr lang="en-US" sz="1200">
                <a:solidFill>
                  <a:schemeClr val="bg1"/>
                </a:solidFill>
              </a:rPr>
              <a:t>Optimize initiatives that strengthen earned and contributed  revenue to ensure financial health and sustainability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40082" y="5586736"/>
            <a:ext cx="875492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HQ revenue of $6.7 million in FY22 </a:t>
            </a:r>
            <a:r>
              <a:rPr lang="en-US" sz="1200" strike="sngStrik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296243" y="3638815"/>
            <a:ext cx="1024120" cy="156966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CULTURE</a:t>
            </a:r>
          </a:p>
          <a:p>
            <a:r>
              <a:rPr lang="en-US" sz="1200">
                <a:solidFill>
                  <a:schemeClr val="bg1"/>
                </a:solidFill>
              </a:rPr>
              <a:t>Reinforce a culture of connection, performance, belonging and collaboration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695290" y="5591379"/>
            <a:ext cx="1459352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</a:rPr>
              <a:t>Disagreggated</a:t>
            </a:r>
            <a:r>
              <a:rPr lang="en-US" sz="1200" dirty="0">
                <a:solidFill>
                  <a:schemeClr val="bg1"/>
                </a:solidFill>
              </a:rPr>
              <a:t> Best Places to Work annual  results validate culture is welcoming to all 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632324" y="5583511"/>
            <a:ext cx="1009156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50% of new hires (July 2021 - June 2022) at HQ are BIPOC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87036" y="3639988"/>
            <a:ext cx="1388453" cy="1384995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COUNCIL HEALTH</a:t>
            </a:r>
          </a:p>
          <a:p>
            <a:r>
              <a:rPr lang="en-US" sz="1200">
                <a:solidFill>
                  <a:schemeClr val="bg1"/>
                </a:solidFill>
              </a:rPr>
              <a:t>Develop resources and provide strategic support to ensure council sustainability and satisfaction </a:t>
            </a:r>
            <a:endParaRPr lang="en-US" sz="1200" strike="sngStrike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34358" y="5591379"/>
            <a:ext cx="894047" cy="830997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Councils serve 140K girls in FY22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3312" y="1269813"/>
            <a:ext cx="1160304" cy="327984"/>
          </a:xfrm>
          <a:prstGeom prst="rect">
            <a:avLst/>
          </a:prstGeom>
          <a:solidFill>
            <a:srgbClr val="EF7B1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>
                <a:solidFill>
                  <a:prstClr val="white"/>
                </a:solidFill>
              </a:rPr>
              <a:t>Vision 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21766" y="1273286"/>
            <a:ext cx="7770758" cy="337664"/>
          </a:xfrm>
          <a:prstGeom prst="rect">
            <a:avLst/>
          </a:prstGeom>
          <a:solidFill>
            <a:srgbClr val="EF7B1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32215" y="1273286"/>
            <a:ext cx="7343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Girls on the Run empowers girls to know and activate their limitless potential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0DD8B7-5379-49E6-A2E3-9D3563AE137B}"/>
              </a:ext>
            </a:extLst>
          </p:cNvPr>
          <p:cNvSpPr txBox="1"/>
          <p:nvPr/>
        </p:nvSpPr>
        <p:spPr>
          <a:xfrm>
            <a:off x="7843737" y="3636095"/>
            <a:ext cx="1220899" cy="175432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BRAND AWARENESS</a:t>
            </a:r>
          </a:p>
          <a:p>
            <a:r>
              <a:rPr lang="en-US" sz="1200">
                <a:solidFill>
                  <a:schemeClr val="bg1"/>
                </a:solidFill>
              </a:rPr>
              <a:t>Increase and diversify audience, strengthen engagement and enhance reputation </a:t>
            </a:r>
            <a:endParaRPr lang="en-US" sz="1200" strike="sngStrike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35D6CF-9BDD-42E0-ACBF-D4B5FCCC36DB}"/>
              </a:ext>
            </a:extLst>
          </p:cNvPr>
          <p:cNvSpPr txBox="1"/>
          <p:nvPr/>
        </p:nvSpPr>
        <p:spPr>
          <a:xfrm>
            <a:off x="7208121" y="5590809"/>
            <a:ext cx="1836668" cy="1015663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cs typeface="Calibri"/>
              </a:rPr>
              <a:t>5.75B media impressions, 500K website sessions</a:t>
            </a:r>
            <a:r>
              <a:rPr lang="en-US" sz="1200">
                <a:solidFill>
                  <a:schemeClr val="bg1"/>
                </a:solidFill>
                <a:cs typeface="Calibri"/>
              </a:rPr>
              <a:t>, develop </a:t>
            </a:r>
            <a:r>
              <a:rPr lang="en-US" sz="1200" dirty="0">
                <a:solidFill>
                  <a:schemeClr val="bg1"/>
                </a:solidFill>
                <a:cs typeface="Calibri"/>
              </a:rPr>
              <a:t>a framework for measuring and growing diversity of audience</a:t>
            </a:r>
          </a:p>
        </p:txBody>
      </p:sp>
    </p:spTree>
    <p:extLst>
      <p:ext uri="{BB962C8B-B14F-4D97-AF65-F5344CB8AC3E}">
        <p14:creationId xmlns:p14="http://schemas.microsoft.com/office/powerpoint/2010/main" val="339863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A99556E4ACA4458D045F4951FB4C57" ma:contentTypeVersion="44" ma:contentTypeDescription="Create a new document." ma:contentTypeScope="" ma:versionID="995904922394e586d26ae0b55a37d470">
  <xsd:schema xmlns:xsd="http://www.w3.org/2001/XMLSchema" xmlns:xs="http://www.w3.org/2001/XMLSchema" xmlns:p="http://schemas.microsoft.com/office/2006/metadata/properties" xmlns:ns1="5827ed1b-b83f-484c-85a2-9afbd196fb74" xmlns:ns3="6ad7ced6-568a-4007-820b-328abb07e7a7" targetNamespace="http://schemas.microsoft.com/office/2006/metadata/properties" ma:root="true" ma:fieldsID="47e457df57058a9986360446a9a19427" ns1:_="" ns3:_="">
    <xsd:import namespace="5827ed1b-b83f-484c-85a2-9afbd196fb74"/>
    <xsd:import namespace="6ad7ced6-568a-4007-820b-328abb07e7a7"/>
    <xsd:element name="properties">
      <xsd:complexType>
        <xsd:sequence>
          <xsd:element name="documentManagement">
            <xsd:complexType>
              <xsd:all>
                <xsd:element ref="ns1:Owner" minOccurs="0"/>
                <xsd:element ref="ns1:A" minOccurs="0"/>
                <xsd:element ref="ns1:B" minOccurs="0"/>
                <xsd:element ref="ns1:_x0043_" minOccurs="0"/>
                <xsd:element ref="ns1:ReviewGrade" minOccurs="0"/>
                <xsd:element ref="ns1:ReviewPeriod" minOccurs="0"/>
                <xsd:element ref="ns1:PublishtoIntranet" minOccurs="0"/>
                <xsd:element ref="ns1:Departments" minOccurs="0"/>
                <xsd:element ref="ns1:Categories" minOccurs="0"/>
                <xsd:element ref="ns1:Sections" minOccurs="0"/>
                <xsd:element ref="ns1:MediaServiceMetadata" minOccurs="0"/>
                <xsd:element ref="ns1:MediaServiceFastMetadata" minOccurs="0"/>
                <xsd:element ref="ns1:MediaServiceDateTaken" minOccurs="0"/>
                <xsd:element ref="ns1:MediaServiceAutoKeyPoints" minOccurs="0"/>
                <xsd:element ref="ns1:MediaServiceKeyPoints" minOccurs="0"/>
                <xsd:element ref="ns1:MediaServiceAutoTags" minOccurs="0"/>
                <xsd:element ref="ns1:MediaServiceOCR" minOccurs="0"/>
                <xsd:element ref="ns1:MediaServiceGenerationTime" minOccurs="0"/>
                <xsd:element ref="ns1:MediaServiceEventHashCode" minOccurs="0"/>
                <xsd:element ref="ns3:SharedWithUsers" minOccurs="0"/>
                <xsd:element ref="ns3:SharedWithDetails" minOccurs="0"/>
                <xsd:element ref="ns1:f49c" minOccurs="0"/>
                <xsd:element ref="ns1:f2667404-129a-4949-81fd-b6b0d7fa8482CountryOrRegion" minOccurs="0"/>
                <xsd:element ref="ns1:f2667404-129a-4949-81fd-b6b0d7fa8482State" minOccurs="0"/>
                <xsd:element ref="ns1:f2667404-129a-4949-81fd-b6b0d7fa8482City" minOccurs="0"/>
                <xsd:element ref="ns1:f2667404-129a-4949-81fd-b6b0d7fa8482PostalCode" minOccurs="0"/>
                <xsd:element ref="ns1:f2667404-129a-4949-81fd-b6b0d7fa8482Street" minOccurs="0"/>
                <xsd:element ref="ns1:f2667404-129a-4949-81fd-b6b0d7fa8482GeoLoc" minOccurs="0"/>
                <xsd:element ref="ns1:f2667404-129a-4949-81fd-b6b0d7fa8482DispName" minOccurs="0"/>
                <xsd:element ref="ns1:alwz" minOccurs="0"/>
                <xsd:element ref="ns1:MediaLengthInSeconds" minOccurs="0"/>
                <xsd:element ref="ns1:MediaServiceLocation" minOccurs="0"/>
                <xsd:element ref="ns1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27ed1b-b83f-484c-85a2-9afbd196fb74" elementFormDefault="qualified">
    <xsd:import namespace="http://schemas.microsoft.com/office/2006/documentManagement/types"/>
    <xsd:import namespace="http://schemas.microsoft.com/office/infopath/2007/PartnerControls"/>
    <xsd:element name="Owner" ma:index="0" nillable="true" ma:displayName="Owner" ma:format="Dropdown" ma:list="UserInfo" ma:SharePointGroup="0" ma:internalName="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" ma:index="2" nillable="true" ma:displayName="Department" ma:format="Dropdown" ma:internalName="A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unding &amp; Partnerships"/>
                    <xsd:enumeration value="Human Resources"/>
                    <xsd:enumeration value="Home Page"/>
                    <xsd:enumeration value="HQ Information"/>
                    <xsd:enumeration value="Marketing &amp; PR"/>
                    <xsd:enumeration value="Merchandise"/>
                    <xsd:enumeration value="Operations"/>
                    <xsd:enumeration value="Policy &amp; Risk"/>
                    <xsd:enumeration value="Programming"/>
                  </xsd:restriction>
                </xsd:simpleType>
              </xsd:element>
            </xsd:sequence>
          </xsd:extension>
        </xsd:complexContent>
      </xsd:complexType>
    </xsd:element>
    <xsd:element name="B" ma:index="3" nillable="true" ma:displayName="Category" ma:format="Dropdown" ma:internalName="B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5K Merchandise"/>
                    <xsd:enumeration value="Access &amp; Inclusion Statement"/>
                    <xsd:enumeration value="Advocacy"/>
                    <xsd:enumeration value="Board of Directors"/>
                    <xsd:enumeration value="Boy Programming"/>
                    <xsd:enumeration value="Brand Standards &amp; Communications"/>
                    <xsd:enumeration value="Camp GOTR"/>
                    <xsd:enumeration value="Camp GOTR Merchandise"/>
                    <xsd:enumeration value="Campaigns"/>
                    <xsd:enumeration value="Coaches"/>
                    <xsd:enumeration value="Copycats &amp; Intellectual Property"/>
                    <xsd:enumeration value="Coronavirus Resources"/>
                    <xsd:enumeration value="Council Change Forms"/>
                    <xsd:enumeration value="Council Directories &amp; Tiers"/>
                    <xsd:enumeration value="Crisis Management &amp; Communications"/>
                    <xsd:enumeration value="Curriculum Ordering"/>
                    <xsd:enumeration value="Disability Inclusion"/>
                    <xsd:enumeration value="Evaluation"/>
                    <xsd:enumeration value="Events"/>
                    <xsd:enumeration value="Fall 2020 Programming"/>
                    <xsd:enumeration value="Fall 2021 Programming"/>
                    <xsd:enumeration value="Finance"/>
                    <xsd:enumeration value="Girls on the Run"/>
                    <xsd:enumeration value="Girls on the Run 5K"/>
                    <xsd:enumeration value="GOTR at Home"/>
                    <xsd:enumeration value="GOTR for Grown Ups"/>
                    <xsd:enumeration value="Grants"/>
                    <xsd:enumeration value="Heart &amp; Sole"/>
                    <xsd:enumeration value="Inclusion, Diversity, Equity &amp; Access"/>
                    <xsd:enumeration value="Individual Donors"/>
                    <xsd:enumeration value="Insurance Information"/>
                    <xsd:enumeration value="Legal"/>
                    <xsd:enumeration value="Local Sponsors"/>
                    <xsd:enumeration value="Logos"/>
                    <xsd:enumeration value="Materials &amp; Templates"/>
                    <xsd:enumeration value="Media"/>
                    <xsd:enumeration value="Merchandise Calendar"/>
                    <xsd:enumeration value="Merchandise Guide"/>
                    <xsd:enumeration value="Mission Advancement"/>
                    <xsd:enumeration value="National Partners"/>
                    <xsd:enumeration value="News Media"/>
                    <xsd:enumeration value="Nonprofit Risk Management Center"/>
                    <xsd:enumeration value="Organization Updates"/>
                    <xsd:enumeration value="Policies"/>
                    <xsd:enumeration value="Power Up Summer Pilot"/>
                    <xsd:enumeration value="Program Management"/>
                    <xsd:enumeration value="Program Shirts"/>
                    <xsd:enumeration value="Reporting &amp; KPIs"/>
                    <xsd:enumeration value="Social Media"/>
                    <xsd:enumeration value="SoleMates"/>
                    <xsd:enumeration value="Sponsors &amp; Partners"/>
                    <xsd:enumeration value="Spring 2021 Programming"/>
                    <xsd:enumeration value="Staff"/>
                    <xsd:enumeration value="Tech Tools"/>
                    <xsd:enumeration value="Training &amp; Development"/>
                    <xsd:enumeration value="Unstoppable Us"/>
                    <xsd:enumeration value="Videos"/>
                    <xsd:enumeration value="Volunteer"/>
                    <xsd:enumeration value="Waiver"/>
                    <xsd:enumeration value="Websites"/>
                    <xsd:enumeration value="Wellness"/>
                  </xsd:restriction>
                </xsd:simpleType>
              </xsd:element>
            </xsd:sequence>
          </xsd:extension>
        </xsd:complexContent>
      </xsd:complexType>
    </xsd:element>
    <xsd:element name="_x0043_" ma:index="4" nillable="true" ma:displayName="Subcategory" ma:format="Dropdown" ma:internalName="_x0043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5K"/>
                    <xsd:enumeration value="5K Annual"/>
                    <xsd:enumeration value="Activation &amp; Accountability"/>
                    <xsd:enumeration value="Addendums"/>
                    <xsd:enumeration value="Adidas"/>
                    <xsd:enumeration value="AFS"/>
                    <xsd:enumeration value="Alternative Delivery"/>
                    <xsd:enumeration value="Always"/>
                    <xsd:enumeration value="Amazon"/>
                    <xsd:enumeration value="Anniversary"/>
                    <xsd:enumeration value="Annual Reports"/>
                    <xsd:enumeration value="Board Fundraising"/>
                    <xsd:enumeration value="Board Member Resources"/>
                    <xsd:enumeration value="Camp GOTR"/>
                    <xsd:enumeration value="Camp GOTR Coach Training"/>
                    <xsd:enumeration value="Camp GOTR Planning"/>
                    <xsd:enumeration value="Camp GOTR Email Templates"/>
                    <xsd:enumeration value="Campaigns - Full"/>
                    <xsd:enumeration value="Campaigns - Read First"/>
                    <xsd:enumeration value="Canva"/>
                    <xsd:enumeration value="Caribou Coffee"/>
                    <xsd:enumeration value="Celebrating Success"/>
                    <xsd:enumeration value="Cigna"/>
                    <xsd:enumeration value="CLI Hiring"/>
                    <xsd:enumeration value="Coach and Adult Engagement"/>
                    <xsd:enumeration value="Coach Ambassadors"/>
                    <xsd:enumeration value="Coach Recruitment"/>
                    <xsd:enumeration value="Coach Recruitment Social Media Copy &amp; Graphics"/>
                    <xsd:enumeration value="Coach Training and Support"/>
                    <xsd:enumeration value="Communications"/>
                    <xsd:enumeration value="Communication Templates"/>
                    <xsd:enumeration value="Confidentiality &amp; Covenant"/>
                    <xsd:enumeration value="Continuing Education Credits"/>
                    <xsd:enumeration value="Council2Council Resources"/>
                    <xsd:enumeration value="Council Fundraising Opportunities"/>
                    <xsd:enumeration value="Council Grant Resources"/>
                    <xsd:enumeration value="Council Management"/>
                    <xsd:enumeration value="Creating a Culture of Philanthropy"/>
                    <xsd:enumeration value="Curriculum"/>
                    <xsd:enumeration value="Cybersecurity"/>
                    <xsd:enumeration value="Delivery"/>
                    <xsd:enumeration value="Delivery and Curriculum"/>
                    <xsd:enumeration value="Directories &amp; Officers"/>
                    <xsd:enumeration value="Donor EOY Giving Full"/>
                    <xsd:enumeration value="Donor Stewardship and Retention"/>
                    <xsd:enumeration value="Email Headers and Footers"/>
                    <xsd:enumeration value="End of Year Giving 2021"/>
                    <xsd:enumeration value="End of Year Giving- Previous Years"/>
                    <xsd:enumeration value="EUFC"/>
                    <xsd:enumeration value="Evaluation Reports"/>
                    <xsd:enumeration value="Evaluation Tools"/>
                    <xsd:enumeration value="Facilitate the Returning Coach Kick-Off"/>
                    <xsd:enumeration value="Fall 2021"/>
                    <xsd:enumeration value="Fall 2020 Coach Training and Resources"/>
                    <xsd:enumeration value="Fonts"/>
                    <xsd:enumeration value="Fundraising at the 5K"/>
                    <xsd:enumeration value="Gamma Phi Beta"/>
                    <xsd:enumeration value="Girl Recruitment"/>
                    <xsd:enumeration value="Girl Screening"/>
                    <xsd:enumeration value="Girls on the Run"/>
                    <xsd:enumeration value="Girls on the Run Primary Logos"/>
                    <xsd:enumeration value="Girls on the Run Secondary Logos"/>
                    <xsd:enumeration value="GOTR 501c3"/>
                    <xsd:enumeration value="GOTR at Home"/>
                    <xsd:enumeration value="GOTR Videos"/>
                    <xsd:enumeration value="Gourdys"/>
                    <xsd:enumeration value="Grant Management Resources"/>
                    <xsd:enumeration value="Grant Reporting &amp; Presentation Templates"/>
                    <xsd:enumeration value="Guidelines, Tips &amp; Best Practices"/>
                    <xsd:enumeration value="Grown Up Guides"/>
                    <xsd:enumeration value="Hiring"/>
                    <xsd:enumeration value="H&amp;S Logos"/>
                    <xsd:enumeration value="H&amp;S Videos"/>
                    <xsd:enumeration value="IDEA Social Media"/>
                    <xsd:enumeration value="Instagram Highlights"/>
                    <xsd:enumeration value="International Day of the Girl"/>
                    <xsd:enumeration value="Interview Prep"/>
                    <xsd:enumeration value="Job Descriptions"/>
                    <xsd:enumeration value="Junior Coach Marketing &amp; Comm."/>
                    <xsd:enumeration value="Junior Coach Program and Delivery"/>
                    <xsd:enumeration value="Junior Coach Recruitment"/>
                    <xsd:enumeration value="Justice"/>
                    <xsd:enumeration value="Learning Goals"/>
                    <xsd:enumeration value="Learn Dream"/>
                    <xsd:enumeration value="Liability Insurance"/>
                    <xsd:enumeration value="Licensing"/>
                    <xsd:enumeration value="Living Our Values Council Grant"/>
                    <xsd:enumeration value="Local Sponsors"/>
                    <xsd:enumeration value="Logo Guidelines"/>
                    <xsd:enumeration value="Logos and Branding"/>
                    <xsd:enumeration value="Longitudinal Study"/>
                    <xsd:enumeration value="LPB"/>
                    <xsd:enumeration value="LunaFest"/>
                    <xsd:enumeration value="Lunchin"/>
                    <xsd:enumeration value="MAM"/>
                    <xsd:enumeration value="MAM Planning"/>
                    <xsd:enumeration value="Marketing and Communications"/>
                    <xsd:enumeration value="Marketing Campaigns"/>
                    <xsd:enumeration value="Materials"/>
                    <xsd:enumeration value="Match the Match"/>
                    <xsd:enumeration value="National Averages"/>
                    <xsd:enumeration value="National Coach Training"/>
                    <xsd:enumeration value="National Partner Logos"/>
                    <xsd:enumeration value="NCT - CEU"/>
                    <xsd:enumeration value="NetSuite"/>
                    <xsd:enumeration value="News Media"/>
                    <xsd:enumeration value="NFP"/>
                    <xsd:enumeration value="Offboarding"/>
                    <xsd:enumeration value="Onboarding"/>
                    <xsd:enumeration value="Participant Registration"/>
                    <xsd:enumeration value="Performance Management"/>
                    <xsd:enumeration value="Phase One"/>
                    <xsd:enumeration value="Phase Two"/>
                    <xsd:enumeration value="Phase Three"/>
                    <xsd:enumeration value="Photography"/>
                    <xsd:enumeration value="Plan and Prepare for Returning Coach Kick-Off"/>
                    <xsd:enumeration value="Planning"/>
                    <xsd:enumeration value="Policies"/>
                    <xsd:enumeration value="Printed Curriculum"/>
                    <xsd:enumeration value="Program"/>
                    <xsd:enumeration value="Program Planning"/>
                    <xsd:enumeration value="Program Structure"/>
                    <xsd:enumeration value="Program Volunteer"/>
                    <xsd:enumeration value="Promo Videos"/>
                    <xsd:enumeration value="Proud Supporter"/>
                    <xsd:enumeration value="RacePlanner - Attendance App"/>
                    <xsd:enumeration value="RacePlanner - Email"/>
                    <xsd:enumeration value="RacePlanner - Software"/>
                    <xsd:enumeration value="RacePlanner - Text"/>
                    <xsd:enumeration value="Recruitment"/>
                    <xsd:enumeration value="Reporting General Documents"/>
                    <xsd:enumeration value="Reporting Instructions"/>
                    <xsd:enumeration value="Reporting Templates"/>
                    <xsd:enumeration value="Reporting Templates and Worksheets"/>
                    <xsd:enumeration value="Risk Management"/>
                    <xsd:enumeration value="Rite Aid"/>
                    <xsd:enumeration value="Safety"/>
                    <xsd:enumeration value="Salary and Compensation"/>
                    <xsd:enumeration value="Sample Grant Application Components"/>
                    <xsd:enumeration value="Sample Grant Applications"/>
                    <xsd:enumeration value="Sample Grant Language"/>
                    <xsd:enumeration value="Seasonal Reporting"/>
                    <xsd:enumeration value="Site and Girl Recruitment"/>
                    <xsd:enumeration value="Site Management"/>
                    <xsd:enumeration value="Site Recruitment"/>
                    <xsd:enumeration value="Small Group Facilitator Training"/>
                    <xsd:enumeration value="Social Media"/>
                    <xsd:enumeration value="Social Media Toolkits"/>
                    <xsd:enumeration value="Social Media Toolkit 2021"/>
                    <xsd:enumeration value="Solemates"/>
                    <xsd:enumeration value="Sponsorship Decks"/>
                    <xsd:enumeration value="Sponsor Stewardship"/>
                    <xsd:enumeration value="Summit"/>
                    <xsd:enumeration value="Technology"/>
                    <xsd:enumeration value="Tech Tools How to Guides"/>
                    <xsd:enumeration value="Templates"/>
                    <xsd:enumeration value="Territory Changes"/>
                    <xsd:enumeration value="Thirty-One Gifts"/>
                    <xsd:enumeration value="Unstoppable Us"/>
                    <xsd:enumeration value="Virtual 5K - Planning"/>
                    <xsd:enumeration value="Virtual 5K - Marketing"/>
                    <xsd:enumeration value="Virtual 5K - Council Resources"/>
                    <xsd:enumeration value="Virtual 5K-Participant Experience"/>
                    <xsd:enumeration value="Virtual Backgrounds"/>
                    <xsd:enumeration value="Virtual Events"/>
                    <xsd:enumeration value="Volunteer Management"/>
                    <xsd:enumeration value="Wealth Screening"/>
                    <xsd:enumeration value="Websites"/>
                  </xsd:restriction>
                </xsd:simpleType>
              </xsd:element>
            </xsd:sequence>
          </xsd:extension>
        </xsd:complexContent>
      </xsd:complexType>
    </xsd:element>
    <xsd:element name="ReviewGrade" ma:index="5" nillable="true" ma:displayName="Review Grade" ma:format="Dropdown" ma:internalName="ReviewGrade" ma:readOnly="false">
      <xsd:simpleType>
        <xsd:restriction base="dms:Choice">
          <xsd:enumeration value="1 - Acceptable"/>
          <xsd:enumeration value="2 - Minor Edits"/>
          <xsd:enumeration value="3 - Major Edits/Review"/>
          <xsd:enumeration value="4 - Remove"/>
          <xsd:enumeration value="5 - Removed"/>
        </xsd:restriction>
      </xsd:simpleType>
    </xsd:element>
    <xsd:element name="ReviewPeriod" ma:index="6" nillable="true" ma:displayName="Review Period" ma:format="DateOnly" ma:hidden="true" ma:internalName="ReviewPeriod" ma:readOnly="false">
      <xsd:simpleType>
        <xsd:restriction base="dms:DateTime"/>
      </xsd:simpleType>
    </xsd:element>
    <xsd:element name="PublishtoIntranet" ma:index="8" nillable="true" ma:displayName="Publish to Intranet" ma:format="DateOnly" ma:hidden="true" ma:internalName="PublishtoIntranet" ma:readOnly="false">
      <xsd:simpleType>
        <xsd:restriction base="dms:DateTime"/>
      </xsd:simpleType>
    </xsd:element>
    <xsd:element name="Departments" ma:index="9" nillable="true" ma:displayName="Z-Departments" ma:description="OLD" ma:format="Dropdown" ma:hidden="true" ma:internalName="Departments" ma:readOnly="false">
      <xsd:simpleType>
        <xsd:restriction base="dms:Choice">
          <xsd:enumeration value="GOTR Operations"/>
          <xsd:enumeration value="Programming &amp; Evaluation"/>
          <xsd:enumeration value="Fundraising &amp; Partnerships"/>
          <xsd:enumeration value="Marketing &amp; Communications"/>
          <xsd:enumeration value="Professional Development"/>
        </xsd:restriction>
      </xsd:simpleType>
    </xsd:element>
    <xsd:element name="Categories" ma:index="10" nillable="true" ma:displayName="Z-Categories" ma:description="OLD" ma:format="Dropdown" ma:hidden="true" ma:internalName="Categories" ma:readOnly="false">
      <xsd:simpleType>
        <xsd:restriction base="dms:Choice">
          <xsd:enumeration value="Access and Inclusion Statement"/>
          <xsd:enumeration value="Annual Report"/>
          <xsd:enumeration value="Board Member Training"/>
          <xsd:enumeration value="Board of Directors"/>
          <xsd:enumeration value="Camp GOTR"/>
          <xsd:enumeration value="Campaigns"/>
          <xsd:enumeration value="Communications"/>
          <xsd:enumeration value="Council Management"/>
          <xsd:enumeration value="Disability Inclusion"/>
          <xsd:enumeration value="Discount Offers"/>
          <xsd:enumeration value="Evaluation"/>
          <xsd:enumeration value="Events"/>
          <xsd:enumeration value="Fall 2020 Programming"/>
          <xsd:enumeration value="Girls on the Run 5K"/>
          <xsd:enumeration value="Grants"/>
          <xsd:enumeration value="Heart &amp; Sole"/>
          <xsd:enumeration value="Human Resources"/>
          <xsd:enumeration value="Individual Donors"/>
          <xsd:enumeration value="Logos"/>
          <xsd:enumeration value="Materials"/>
          <xsd:enumeration value="Merchandise"/>
          <xsd:enumeration value="Program Delivery"/>
          <xsd:enumeration value="Program Management"/>
          <xsd:enumeration value="Reporting"/>
          <xsd:enumeration value="Risk Management"/>
          <xsd:enumeration value="SoleMates"/>
          <xsd:enumeration value="Sponsors and Partners"/>
          <xsd:enumeration value="Technology Tools"/>
          <xsd:enumeration value="Unstoppable Us"/>
          <xsd:enumeration value="Verbiage"/>
          <xsd:enumeration value="Videos"/>
          <xsd:enumeration value="GOTR at Home"/>
        </xsd:restriction>
      </xsd:simpleType>
    </xsd:element>
    <xsd:element name="Sections" ma:index="11" nillable="true" ma:displayName="Z-Sections" ma:description="OLD" ma:format="Dropdown" ma:hidden="true" ma:internalName="Sections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9 Merchandise Calendar"/>
                    <xsd:enumeration value="5 Must-Do's for GOTR Board Fundraising"/>
                    <xsd:enumeration value="5K Merchandise"/>
                    <xsd:enumeration value="5K Risk Management"/>
                    <xsd:enumeration value="Advocacy, Boy Programming and Title IX"/>
                    <xsd:enumeration value="Annual Report"/>
                    <xsd:enumeration value="Board Fundraising"/>
                    <xsd:enumeration value="Board Relations Overview"/>
                    <xsd:enumeration value="Camp GOTR Merchandise"/>
                    <xsd:enumeration value="Campaigns"/>
                    <xsd:enumeration value="Coach &amp; Adult Engagement"/>
                    <xsd:enumeration value="Coach &amp; Girl Recruitment"/>
                    <xsd:enumeration value="Coach Ambassadors"/>
                    <xsd:enumeration value="Coach Recruitment"/>
                    <xsd:enumeration value="Coach Training &amp; Support"/>
                    <xsd:enumeration value="Communications"/>
                    <xsd:enumeration value="Copycats and Intellectual Property"/>
                    <xsd:enumeration value="Council Change Forms"/>
                    <xsd:enumeration value="Council Directories and Tiers Information"/>
                    <xsd:enumeration value="Council Fundraising Opportunities"/>
                    <xsd:enumeration value="Council Sustainability"/>
                    <xsd:enumeration value="Crisis Communications"/>
                    <xsd:enumeration value="Crisis Management"/>
                    <xsd:enumeration value="Curriculum"/>
                    <xsd:enumeration value="Delivering a Quality Program"/>
                    <xsd:enumeration value="Delivery &amp; Curriculum"/>
                    <xsd:enumeration value="Delivery Options"/>
                    <xsd:enumeration value="Donor Stewardship and Retention"/>
                    <xsd:enumeration value="End of Year Giving"/>
                    <xsd:enumeration value="Evaluation Reports"/>
                    <xsd:enumeration value="Evaluation Tools"/>
                    <xsd:enumeration value="Events"/>
                    <xsd:enumeration value="Finance, Accounting and Planning"/>
                    <xsd:enumeration value="Fundraising at the 5K"/>
                    <xsd:enumeration value="Girls on the Run 5K"/>
                    <xsd:enumeration value="Grant Resources"/>
                    <xsd:enumeration value="GrantStation Access"/>
                    <xsd:enumeration value="HQ Info and Operations Manual"/>
                    <xsd:enumeration value="Insurance Information"/>
                    <xsd:enumeration value="Key Performance Indicators (KPIs)"/>
                    <xsd:enumeration value="Living Our Values Council Grant"/>
                    <xsd:enumeration value="Local Sponsors"/>
                    <xsd:enumeration value="Logos"/>
                    <xsd:enumeration value="Logos &amp; Graphics"/>
                    <xsd:enumeration value="Logos and Branding"/>
                    <xsd:enumeration value="Longitudinal Study Resources"/>
                    <xsd:enumeration value="Marketing &amp; Communications"/>
                    <xsd:enumeration value="Materials"/>
                    <xsd:enumeration value="Merchandise Policy and Guide"/>
                    <xsd:enumeration value="National Averages"/>
                    <xsd:enumeration value="National Partner Logos"/>
                    <xsd:enumeration value="NCT - CEU"/>
                    <xsd:enumeration value="News Media"/>
                    <xsd:enumeration value="Non-Profit Risk Management Center"/>
                    <xsd:enumeration value="Organizational Strategic Review"/>
                    <xsd:enumeration value="Participant Registration"/>
                    <xsd:enumeration value="Planning"/>
                    <xsd:enumeration value="Policies"/>
                    <xsd:enumeration value="Policy Manuals"/>
                    <xsd:enumeration value="Program Planning"/>
                    <xsd:enumeration value="Program Shirts"/>
                    <xsd:enumeration value="Program Structure"/>
                    <xsd:enumeration value="Recruitment"/>
                    <xsd:enumeration value="Research/Evaluation Projects"/>
                    <xsd:enumeration value="Risk Management and Council Operations for GOTR Council Boards"/>
                    <xsd:enumeration value="Seasonal Reporting"/>
                    <xsd:enumeration value="Site, Coach &amp; Girl Recruitment"/>
                    <xsd:enumeration value="Site &amp; Girl Recruitment"/>
                    <xsd:enumeration value="Site Management"/>
                    <xsd:enumeration value="SoleMate and Donor Stewardship"/>
                    <xsd:enumeration value="Social Media"/>
                    <xsd:enumeration value="Staff"/>
                    <xsd:enumeration value="State of GOTR Council Boards"/>
                    <xsd:enumeration value="Trend Reports"/>
                    <xsd:enumeration value="Videos"/>
                    <xsd:enumeration value="Volunteer Management"/>
                    <xsd:enumeration value="Volunteers"/>
                    <xsd:enumeration value="Waivers"/>
                    <xsd:enumeration value="Website"/>
                    <xsd:enumeration value="Welcome to Girls on the Run: An Overview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21" nillable="true" ma:displayName="Tags" ma:hidden="true" ma:internalName="MediaServiceAutoTags" ma:readOnly="true">
      <xsd:simpleType>
        <xsd:restriction base="dms:Text"/>
      </xsd:simpleType>
    </xsd:element>
    <xsd:element name="MediaServiceOCR" ma:index="22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f49c" ma:index="29" nillable="true" ma:displayName="Location" ma:hidden="true" ma:internalName="f49c" ma:readOnly="false">
      <xsd:simpleType>
        <xsd:restriction base="dms:Unknown"/>
      </xsd:simpleType>
    </xsd:element>
    <xsd:element name="f2667404-129a-4949-81fd-b6b0d7fa8482CountryOrRegion" ma:index="30" nillable="true" ma:displayName="Location: Country/Region" ma:hidden="true" ma:internalName="CountryOrRegion" ma:readOnly="true">
      <xsd:simpleType>
        <xsd:restriction base="dms:Text"/>
      </xsd:simpleType>
    </xsd:element>
    <xsd:element name="f2667404-129a-4949-81fd-b6b0d7fa8482State" ma:index="31" nillable="true" ma:displayName="Location: State" ma:hidden="true" ma:internalName="State" ma:readOnly="true">
      <xsd:simpleType>
        <xsd:restriction base="dms:Text"/>
      </xsd:simpleType>
    </xsd:element>
    <xsd:element name="f2667404-129a-4949-81fd-b6b0d7fa8482City" ma:index="32" nillable="true" ma:displayName="Location: City" ma:hidden="true" ma:internalName="City" ma:readOnly="true">
      <xsd:simpleType>
        <xsd:restriction base="dms:Text"/>
      </xsd:simpleType>
    </xsd:element>
    <xsd:element name="f2667404-129a-4949-81fd-b6b0d7fa8482PostalCode" ma:index="33" nillable="true" ma:displayName="Location: Postal Code" ma:hidden="true" ma:internalName="PostalCode" ma:readOnly="true">
      <xsd:simpleType>
        <xsd:restriction base="dms:Text"/>
      </xsd:simpleType>
    </xsd:element>
    <xsd:element name="f2667404-129a-4949-81fd-b6b0d7fa8482Street" ma:index="34" nillable="true" ma:displayName="Location: Street" ma:hidden="true" ma:internalName="Street" ma:readOnly="true">
      <xsd:simpleType>
        <xsd:restriction base="dms:Text"/>
      </xsd:simpleType>
    </xsd:element>
    <xsd:element name="f2667404-129a-4949-81fd-b6b0d7fa8482GeoLoc" ma:index="35" nillable="true" ma:displayName="Location: Coordinates" ma:hidden="true" ma:internalName="GeoLoc" ma:readOnly="true">
      <xsd:simpleType>
        <xsd:restriction base="dms:Unknown"/>
      </xsd:simpleType>
    </xsd:element>
    <xsd:element name="f2667404-129a-4949-81fd-b6b0d7fa8482DispName" ma:index="36" nillable="true" ma:displayName="Location: Name" ma:hidden="true" ma:internalName="DispName" ma:readOnly="true">
      <xsd:simpleType>
        <xsd:restriction base="dms:Text"/>
      </xsd:simpleType>
    </xsd:element>
    <xsd:element name="alwz" ma:index="37" nillable="true" ma:displayName="Person or Group" ma:hidden="true" ma:list="UserInfo" ma:internalName="alwz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38" nillable="true" ma:displayName="Length (seconds)" ma:internalName="MediaLengthInSeconds" ma:readOnly="true">
      <xsd:simpleType>
        <xsd:restriction base="dms:Unknown"/>
      </xsd:simpleType>
    </xsd:element>
    <xsd:element name="MediaServiceLocation" ma:index="39" nillable="true" ma:displayName="Location" ma:internalName="MediaServiceLocation" ma:readOnly="true">
      <xsd:simpleType>
        <xsd:restriction base="dms:Text"/>
      </xsd:simpleType>
    </xsd:element>
    <xsd:element name="Date" ma:index="40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7ced6-568a-4007-820b-328abb07e7a7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wz xmlns="5827ed1b-b83f-484c-85a2-9afbd196fb74">
      <UserInfo>
        <DisplayName/>
        <AccountId xsi:nil="true"/>
        <AccountType/>
      </UserInfo>
    </alwz>
    <Sections xmlns="5827ed1b-b83f-484c-85a2-9afbd196fb74"/>
    <Date xmlns="5827ed1b-b83f-484c-85a2-9afbd196fb74" xsi:nil="true"/>
    <Categories xmlns="5827ed1b-b83f-484c-85a2-9afbd196fb74" xsi:nil="true"/>
    <PublishtoIntranet xmlns="5827ed1b-b83f-484c-85a2-9afbd196fb74" xsi:nil="true"/>
    <ReviewGrade xmlns="5827ed1b-b83f-484c-85a2-9afbd196fb74" xsi:nil="true"/>
    <Departments xmlns="5827ed1b-b83f-484c-85a2-9afbd196fb74" xsi:nil="true"/>
    <_x0043_ xmlns="5827ed1b-b83f-484c-85a2-9afbd196fb74"/>
    <ReviewPeriod xmlns="5827ed1b-b83f-484c-85a2-9afbd196fb74" xsi:nil="true"/>
    <A xmlns="5827ed1b-b83f-484c-85a2-9afbd196fb74"/>
    <B xmlns="5827ed1b-b83f-484c-85a2-9afbd196fb74"/>
    <Owner xmlns="5827ed1b-b83f-484c-85a2-9afbd196fb74">
      <UserInfo>
        <DisplayName/>
        <AccountId xsi:nil="true"/>
        <AccountType/>
      </UserInfo>
    </Owner>
    <f49c xmlns="5827ed1b-b83f-484c-85a2-9afbd196fb74" xsi:nil="true"/>
  </documentManagement>
</p:properties>
</file>

<file path=customXml/itemProps1.xml><?xml version="1.0" encoding="utf-8"?>
<ds:datastoreItem xmlns:ds="http://schemas.openxmlformats.org/officeDocument/2006/customXml" ds:itemID="{FAE8C515-394A-454C-93F3-14E93A166714}"/>
</file>

<file path=customXml/itemProps2.xml><?xml version="1.0" encoding="utf-8"?>
<ds:datastoreItem xmlns:ds="http://schemas.openxmlformats.org/officeDocument/2006/customXml" ds:itemID="{C1D19FED-2CF4-46D0-8B81-4635697B9901}"/>
</file>

<file path=customXml/itemProps3.xml><?xml version="1.0" encoding="utf-8"?>
<ds:datastoreItem xmlns:ds="http://schemas.openxmlformats.org/officeDocument/2006/customXml" ds:itemID="{66378C90-D053-4071-A168-087D12B1169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279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Hanson</dc:creator>
  <cp:lastModifiedBy>Bemotis Williams</cp:lastModifiedBy>
  <cp:revision>2</cp:revision>
  <cp:lastPrinted>2017-10-23T13:37:20Z</cp:lastPrinted>
  <dcterms:created xsi:type="dcterms:W3CDTF">2015-11-04T15:24:02Z</dcterms:created>
  <dcterms:modified xsi:type="dcterms:W3CDTF">2021-09-17T20:18:03Z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0x01010039A99556E4ACA4458D045F4951FB4C57</vt:lpwstr>
  </property>
</Properties>
</file>